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1" r:id="rId2"/>
    <p:sldId id="256" r:id="rId3"/>
    <p:sldId id="264" r:id="rId4"/>
    <p:sldId id="265" r:id="rId5"/>
    <p:sldId id="274" r:id="rId6"/>
    <p:sldId id="272" r:id="rId7"/>
    <p:sldId id="273" r:id="rId8"/>
    <p:sldId id="277" r:id="rId9"/>
  </p:sldIdLst>
  <p:sldSz cx="9144000" cy="6858000" type="screen4x3"/>
  <p:notesSz cx="9144000" cy="6858000"/>
  <p:defaultTextStyle>
    <a:defPPr>
      <a:defRPr lang="es-D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91297"/>
  </p:normalViewPr>
  <p:slideViewPr>
    <p:cSldViewPr>
      <p:cViewPr>
        <p:scale>
          <a:sx n="70" d="100"/>
          <a:sy n="70" d="100"/>
        </p:scale>
        <p:origin x="-1332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DD7879-546E-4F01-930D-03233E41204F}" type="datetimeFigureOut">
              <a:rPr lang="es-DO" smtClean="0"/>
              <a:pPr/>
              <a:t>17/1/2022</a:t>
            </a:fld>
            <a:endParaRPr lang="es-D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D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FF42F8-00F3-46ED-A718-C8ED233090B1}" type="slidenum">
              <a:rPr lang="es-DO" smtClean="0"/>
              <a:pPr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628123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D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F42F8-00F3-46ED-A718-C8ED233090B1}" type="slidenum">
              <a:rPr lang="es-DO" smtClean="0"/>
              <a:pPr/>
              <a:t>7</a:t>
            </a:fld>
            <a:endParaRPr lang="es-D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586D2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586D2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586D2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"/>
            <a:ext cx="9143631" cy="685763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12973" y="652945"/>
            <a:ext cx="3118053" cy="2997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586D2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93560" y="1244790"/>
            <a:ext cx="8356879" cy="1485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>
            <a:spLocks noGrp="1"/>
          </p:cNvSpPr>
          <p:nvPr>
            <p:ph type="title"/>
          </p:nvPr>
        </p:nvSpPr>
        <p:spPr>
          <a:xfrm>
            <a:off x="467544" y="2276872"/>
            <a:ext cx="8261294" cy="185948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Boletín</a:t>
            </a:r>
            <a:r>
              <a:rPr lang="es-DO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Diciembre</a:t>
            </a:r>
            <a:r>
              <a:rPr lang="es-E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s-E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s-E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2021</a:t>
            </a:r>
            <a:endParaRPr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7158" y="714356"/>
            <a:ext cx="8261294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  <a:scene3d>
              <a:camera prst="orthographicFront"/>
              <a:lightRig rig="threePt" dir="t"/>
            </a:scene3d>
            <a:sp3d extrusionH="57150">
              <a:bevelT w="69850" h="38100" prst="cross"/>
            </a:sp3d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s-ES" sz="2000" b="1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9BBB59">
                    <a:lumMod val="75000"/>
                  </a:srgbClr>
                </a:solidFill>
              </a:rPr>
              <a:t>Alcaldía Los Alcarrizos impacta comunidad de La Piña con operativo médico </a:t>
            </a:r>
            <a:endParaRPr sz="3200" dirty="0">
              <a:ln>
                <a:solidFill>
                  <a:schemeClr val="bg2">
                    <a:lumMod val="75000"/>
                  </a:schemeClr>
                </a:solidFill>
              </a:ln>
              <a:solidFill>
                <a:schemeClr val="accent3">
                  <a:lumMod val="5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07704" y="1443070"/>
            <a:ext cx="6696744" cy="27828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07055" marR="5080" algn="just">
              <a:spcBef>
                <a:spcPts val="100"/>
              </a:spcBef>
            </a:pPr>
            <a:r>
              <a:rPr lang="es-ES" b="1" dirty="0">
                <a:solidFill>
                  <a:srgbClr val="FFFFFF"/>
                </a:solidFill>
                <a:latin typeface="Arial"/>
                <a:cs typeface="Arial"/>
              </a:rPr>
              <a:t>Cerca de 100 personas fueron beneficiadas con el operativo médico que desarrollamos en la comunidad de La Piña, donde niños, jóvenes y adultos tuvieron acceso a chequeos de salud y a los medicamentos correspondientes, totalmente gratis, bajo la coordinación de Adolfo </a:t>
            </a:r>
            <a:r>
              <a:rPr lang="es-ES" b="1" dirty="0" smtClean="0">
                <a:solidFill>
                  <a:srgbClr val="FFFFFF"/>
                </a:solidFill>
                <a:latin typeface="Arial"/>
                <a:cs typeface="Arial"/>
              </a:rPr>
              <a:t>Ruíz</a:t>
            </a:r>
            <a:endParaRPr lang="es-ES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5" name="AutoShape 2" descr="blob:https://web.whatsapp.com/b8ef774c-a4bd-499b-84d7-0fc70904cf8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DO"/>
          </a:p>
        </p:txBody>
      </p:sp>
      <p:sp>
        <p:nvSpPr>
          <p:cNvPr id="11" name="10 Rectángulo"/>
          <p:cNvSpPr/>
          <p:nvPr/>
        </p:nvSpPr>
        <p:spPr>
          <a:xfrm>
            <a:off x="428170" y="4779881"/>
            <a:ext cx="585834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solidFill>
                  <a:srgbClr val="FFFFFF"/>
                </a:solidFill>
                <a:latin typeface="Arial"/>
                <a:cs typeface="Arial"/>
              </a:rPr>
              <a:t>En la localidad realizamos pruebas PCR y los presentes se vacunaron contra el Covid-19. Gracias al apoyo del sub centro Alcarrizos I, el </a:t>
            </a:r>
            <a:r>
              <a:rPr lang="es-ES" b="1" dirty="0" smtClean="0">
                <a:solidFill>
                  <a:srgbClr val="FFFFFF"/>
                </a:solidFill>
                <a:latin typeface="Arial"/>
                <a:cs typeface="Arial"/>
              </a:rPr>
              <a:t>Área VIII de Salud Pública y </a:t>
            </a:r>
            <a:r>
              <a:rPr lang="es-ES" b="1" dirty="0">
                <a:solidFill>
                  <a:srgbClr val="FFFFFF"/>
                </a:solidFill>
                <a:latin typeface="Arial"/>
                <a:cs typeface="Arial"/>
              </a:rPr>
              <a:t>el Hospital General Dr. Vinicio Calventi.</a:t>
            </a:r>
          </a:p>
        </p:txBody>
      </p:sp>
      <p:pic>
        <p:nvPicPr>
          <p:cNvPr id="1026" name="Picture 2" descr="Puede ser una imagen de 2 persona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628800"/>
            <a:ext cx="4149639" cy="2778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96338" y="1541045"/>
            <a:ext cx="385765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solidFill>
                  <a:srgbClr val="FFFFFF"/>
                </a:solidFill>
                <a:latin typeface="Arial"/>
                <a:cs typeface="Arial"/>
              </a:rPr>
              <a:t>Hato Nuevo es una pequeña localidad que conecta a Los Alcarrizos con Santo Domingo Oeste, que a pesar de ser una de las comunidades más antiguas del municipio, se había quedado en el abandono por décadas.</a:t>
            </a:r>
          </a:p>
          <a:p>
            <a:pPr algn="just"/>
            <a:endParaRPr lang="es-ES" b="1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algn="just"/>
            <a:r>
              <a:rPr lang="es-ES" b="1" dirty="0" smtClean="0">
                <a:solidFill>
                  <a:srgbClr val="FFFFFF"/>
                </a:solidFill>
                <a:latin typeface="Arial"/>
                <a:cs typeface="Arial"/>
              </a:rPr>
              <a:t>Realidad </a:t>
            </a:r>
            <a:r>
              <a:rPr lang="es-ES" b="1" dirty="0">
                <a:solidFill>
                  <a:srgbClr val="FFFFFF"/>
                </a:solidFill>
                <a:latin typeface="Arial"/>
                <a:cs typeface="Arial"/>
              </a:rPr>
              <a:t>que pasa a ser sólo parte de la historia, ya que desde el departamento de Obras Públicas estamos interviniendo sus calles con reparación de aceras y contenes, para el posterior asfalto. </a:t>
            </a:r>
          </a:p>
        </p:txBody>
      </p:sp>
      <p:sp>
        <p:nvSpPr>
          <p:cNvPr id="7" name="object 3"/>
          <p:cNvSpPr txBox="1">
            <a:spLocks/>
          </p:cNvSpPr>
          <p:nvPr/>
        </p:nvSpPr>
        <p:spPr>
          <a:xfrm>
            <a:off x="285720" y="714356"/>
            <a:ext cx="8261294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  <a:scene3d>
              <a:camera prst="orthographicFront"/>
              <a:lightRig rig="threePt" dir="t"/>
            </a:scene3d>
            <a:sp3d extrusionH="57150">
              <a:bevelT w="69850" h="38100" prst="cross"/>
            </a:sp3d>
          </a:bodyPr>
          <a:lstStyle/>
          <a:p>
            <a:pPr marL="12700" lvl="0" algn="ctr">
              <a:spcBef>
                <a:spcPts val="100"/>
              </a:spcBef>
              <a:defRPr/>
            </a:pPr>
            <a:r>
              <a:rPr lang="es-ES" sz="2000" b="1" kern="0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9BBB59">
                    <a:lumMod val="75000"/>
                  </a:srgbClr>
                </a:solidFill>
                <a:latin typeface="Arial"/>
                <a:ea typeface="+mj-ea"/>
                <a:cs typeface="Arial"/>
              </a:rPr>
              <a:t>Alcaldía de Los Alcarrizos </a:t>
            </a:r>
            <a:r>
              <a:rPr lang="es-ES" sz="2000" b="1" kern="0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9BBB59">
                    <a:lumMod val="75000"/>
                  </a:srgbClr>
                </a:solidFill>
                <a:latin typeface="Arial"/>
                <a:ea typeface="+mj-ea"/>
                <a:cs typeface="Arial"/>
              </a:rPr>
              <a:t>interviene sector Hato Nuevo con aceras y contenes </a:t>
            </a:r>
            <a:endParaRPr lang="es-DO" sz="2000" b="1" kern="0" dirty="0" smtClean="0">
              <a:ln>
                <a:solidFill>
                  <a:schemeClr val="bg2">
                    <a:lumMod val="75000"/>
                  </a:schemeClr>
                </a:solidFill>
              </a:ln>
              <a:solidFill>
                <a:srgbClr val="9BBB59">
                  <a:lumMod val="75000"/>
                </a:srgbClr>
              </a:solidFill>
              <a:latin typeface="Arial"/>
              <a:ea typeface="+mj-ea"/>
              <a:cs typeface="Arial"/>
            </a:endParaRPr>
          </a:p>
        </p:txBody>
      </p:sp>
      <p:pic>
        <p:nvPicPr>
          <p:cNvPr id="2050" name="Picture 2" descr="Puede ser una imagen de 3 personas y al aire lib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737" y="1700808"/>
            <a:ext cx="3935276" cy="2622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1461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857752" y="1428736"/>
            <a:ext cx="3762372" cy="330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900" b="1" dirty="0">
                <a:solidFill>
                  <a:srgbClr val="FFFFFF"/>
                </a:solidFill>
                <a:latin typeface="Arial"/>
                <a:cs typeface="Arial"/>
              </a:rPr>
              <a:t>Como parte del programa de formación continua, que lleva a cabo el departamento de Capacitación y Desarrollo, que dirige Yonely Linares, este jueves, a través del </a:t>
            </a:r>
            <a:r>
              <a:rPr lang="es-ES" sz="1900" b="1" dirty="0" smtClean="0">
                <a:solidFill>
                  <a:srgbClr val="FFFFFF"/>
                </a:solidFill>
                <a:latin typeface="Arial"/>
                <a:cs typeface="Arial"/>
              </a:rPr>
              <a:t>INFOTEP dimos </a:t>
            </a:r>
            <a:r>
              <a:rPr lang="es-ES" sz="1900" b="1" dirty="0">
                <a:solidFill>
                  <a:srgbClr val="FFFFFF"/>
                </a:solidFill>
                <a:latin typeface="Arial"/>
                <a:cs typeface="Arial"/>
              </a:rPr>
              <a:t>inició al “Taller de Planificación Estratégica", impartido por la facilitadora Yudelka Jiménez</a:t>
            </a:r>
            <a:r>
              <a:rPr lang="es-ES" sz="1900" b="1" dirty="0" smtClean="0">
                <a:solidFill>
                  <a:srgbClr val="FFFFFF"/>
                </a:solidFill>
                <a:latin typeface="Arial"/>
                <a:cs typeface="Arial"/>
              </a:rPr>
              <a:t>.</a:t>
            </a:r>
          </a:p>
          <a:p>
            <a:pPr algn="just"/>
            <a:endParaRPr lang="es-ES" sz="19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7" name="object 3"/>
          <p:cNvSpPr txBox="1">
            <a:spLocks/>
          </p:cNvSpPr>
          <p:nvPr/>
        </p:nvSpPr>
        <p:spPr>
          <a:xfrm>
            <a:off x="381000" y="650421"/>
            <a:ext cx="8261294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  <a:scene3d>
              <a:camera prst="orthographicFront"/>
              <a:lightRig rig="threePt" dir="t"/>
            </a:scene3d>
            <a:sp3d extrusionH="57150">
              <a:bevelT w="69850" h="38100" prst="cross"/>
            </a:sp3d>
          </a:bodyPr>
          <a:lstStyle/>
          <a:p>
            <a:pPr marL="12700" lvl="0" algn="ctr">
              <a:spcBef>
                <a:spcPts val="100"/>
              </a:spcBef>
              <a:defRPr/>
            </a:pPr>
            <a:r>
              <a:rPr lang="es-DO" sz="2000" b="1" kern="0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9BBB59">
                    <a:lumMod val="75000"/>
                  </a:srgbClr>
                </a:solidFill>
                <a:latin typeface="Arial"/>
                <a:ea typeface="+mj-ea"/>
                <a:cs typeface="Arial"/>
              </a:rPr>
              <a:t>Alcaldía </a:t>
            </a:r>
            <a:r>
              <a:rPr lang="es-DO" sz="2000" b="1" kern="0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9BBB59">
                    <a:lumMod val="75000"/>
                  </a:srgbClr>
                </a:solidFill>
                <a:latin typeface="Arial"/>
                <a:ea typeface="+mj-ea"/>
                <a:cs typeface="Arial"/>
              </a:rPr>
              <a:t>Los Alcarrizos da la bienvenida a la Navidad</a:t>
            </a:r>
            <a:endParaRPr lang="es-DO" sz="2000" b="1" kern="0" dirty="0" smtClean="0">
              <a:ln>
                <a:solidFill>
                  <a:schemeClr val="bg2">
                    <a:lumMod val="75000"/>
                  </a:schemeClr>
                </a:solidFill>
              </a:ln>
              <a:solidFill>
                <a:srgbClr val="9BBB59">
                  <a:lumMod val="75000"/>
                </a:srgbClr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81000" y="4653136"/>
            <a:ext cx="5631160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900" b="1" dirty="0" smtClean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lang="es-ES" sz="1900" b="1" dirty="0">
                <a:solidFill>
                  <a:srgbClr val="FFFFFF"/>
                </a:solidFill>
                <a:latin typeface="Arial"/>
                <a:cs typeface="Arial"/>
              </a:rPr>
              <a:t>través del cual los colabores involucrados tendrán acceso a los conocimientos </a:t>
            </a:r>
            <a:r>
              <a:rPr lang="es-ES" sz="1900" b="1" dirty="0" smtClean="0">
                <a:solidFill>
                  <a:srgbClr val="FFFFFF"/>
                </a:solidFill>
                <a:latin typeface="Arial"/>
                <a:cs typeface="Arial"/>
              </a:rPr>
              <a:t>necesarios para </a:t>
            </a:r>
            <a:r>
              <a:rPr lang="es-ES" sz="1900" b="1" dirty="0">
                <a:solidFill>
                  <a:srgbClr val="FFFFFF"/>
                </a:solidFill>
                <a:latin typeface="Arial"/>
                <a:cs typeface="Arial"/>
              </a:rPr>
              <a:t>continuar trabajando enfocados al logro del Plan de Desarrollo Municipal.</a:t>
            </a:r>
            <a:endParaRPr lang="es-DO" sz="19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" name="Picture 2" descr="Puede ser una imagen de 4 personas y personas de p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355" y="1424610"/>
            <a:ext cx="4338790" cy="289252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5038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39552" y="1489500"/>
            <a:ext cx="401969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 smtClean="0">
                <a:solidFill>
                  <a:srgbClr val="FFFFFF"/>
                </a:solidFill>
                <a:latin typeface="Arial"/>
                <a:cs typeface="Arial"/>
              </a:rPr>
              <a:t>A través </a:t>
            </a:r>
            <a:r>
              <a:rPr lang="es-ES" b="1" dirty="0">
                <a:solidFill>
                  <a:srgbClr val="FFFFFF"/>
                </a:solidFill>
                <a:latin typeface="Arial"/>
                <a:cs typeface="Arial"/>
              </a:rPr>
              <a:t>del programa Dominicana Digna del </a:t>
            </a:r>
            <a:r>
              <a:rPr lang="es-ES" b="1" dirty="0" smtClean="0">
                <a:solidFill>
                  <a:srgbClr val="FFFFFF"/>
                </a:solidFill>
                <a:latin typeface="Arial"/>
                <a:cs typeface="Arial"/>
              </a:rPr>
              <a:t>PROPEEP y </a:t>
            </a:r>
            <a:r>
              <a:rPr lang="es-ES" b="1" dirty="0">
                <a:solidFill>
                  <a:srgbClr val="FFFFFF"/>
                </a:solidFill>
                <a:latin typeface="Arial"/>
                <a:cs typeface="Arial"/>
              </a:rPr>
              <a:t>en coordinación con nuestro alcalde </a:t>
            </a:r>
            <a:r>
              <a:rPr lang="es-ES" b="1" dirty="0" smtClean="0">
                <a:solidFill>
                  <a:srgbClr val="FFFFFF"/>
                </a:solidFill>
                <a:latin typeface="Arial"/>
                <a:cs typeface="Arial"/>
              </a:rPr>
              <a:t>Cristian Encarnación </a:t>
            </a:r>
            <a:r>
              <a:rPr lang="es-ES" b="1" dirty="0">
                <a:solidFill>
                  <a:srgbClr val="FFFFFF"/>
                </a:solidFill>
                <a:latin typeface="Arial"/>
                <a:cs typeface="Arial"/>
              </a:rPr>
              <a:t>fueron impactados cientos de personas en la jornada inclusión de social que desarrollamos en la comunidad de El Progreso</a:t>
            </a:r>
            <a:r>
              <a:rPr lang="es-ES" b="1" dirty="0" smtClean="0">
                <a:solidFill>
                  <a:srgbClr val="FFFFFF"/>
                </a:solidFill>
                <a:latin typeface="Arial"/>
                <a:cs typeface="Arial"/>
              </a:rPr>
              <a:t>.</a:t>
            </a:r>
          </a:p>
          <a:p>
            <a:pPr algn="just"/>
            <a:endParaRPr lang="es-ES" b="1" dirty="0">
              <a:solidFill>
                <a:srgbClr val="FFFFFF"/>
              </a:solidFill>
              <a:latin typeface="Arial"/>
              <a:cs typeface="Arial"/>
            </a:endParaRPr>
          </a:p>
          <a:p>
            <a:pPr algn="just"/>
            <a:r>
              <a:rPr lang="es-ES" b="1" dirty="0" smtClean="0">
                <a:solidFill>
                  <a:srgbClr val="FFFFFF"/>
                </a:solidFill>
                <a:latin typeface="Arial"/>
                <a:cs typeface="Arial"/>
              </a:rPr>
              <a:t>Desde </a:t>
            </a:r>
            <a:r>
              <a:rPr lang="es-ES" b="1" dirty="0">
                <a:solidFill>
                  <a:srgbClr val="FFFFFF"/>
                </a:solidFill>
                <a:latin typeface="Arial"/>
                <a:cs typeface="Arial"/>
              </a:rPr>
              <a:t>donde los munícipes tuvieron acceso al servicio de declaración tardía, afiliación al </a:t>
            </a:r>
            <a:r>
              <a:rPr lang="es-ES" b="1" dirty="0" smtClean="0">
                <a:solidFill>
                  <a:srgbClr val="FFFFFF"/>
                </a:solidFill>
                <a:latin typeface="Arial"/>
                <a:cs typeface="Arial"/>
              </a:rPr>
              <a:t>SENASA, </a:t>
            </a:r>
            <a:r>
              <a:rPr lang="es-ES" b="1" dirty="0">
                <a:solidFill>
                  <a:srgbClr val="FFFFFF"/>
                </a:solidFill>
                <a:latin typeface="Arial"/>
                <a:cs typeface="Arial"/>
              </a:rPr>
              <a:t>atención a nuestros envejecientes y apoyo en la búsqueda de empleos.</a:t>
            </a:r>
            <a:endParaRPr lang="es-DO" b="1" dirty="0" smtClean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5" name="object 3"/>
          <p:cNvSpPr txBox="1">
            <a:spLocks/>
          </p:cNvSpPr>
          <p:nvPr/>
        </p:nvSpPr>
        <p:spPr>
          <a:xfrm>
            <a:off x="428596" y="642918"/>
            <a:ext cx="8261294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  <a:scene3d>
              <a:camera prst="orthographicFront"/>
              <a:lightRig rig="threePt" dir="t"/>
            </a:scene3d>
            <a:sp3d extrusionH="57150">
              <a:bevelT w="69850" h="38100" prst="cross"/>
            </a:sp3d>
          </a:bodyPr>
          <a:lstStyle/>
          <a:p>
            <a:pPr marL="12700" marR="0" lvl="0" indent="0" algn="ctr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b="1" kern="0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9BBB59">
                    <a:lumMod val="75000"/>
                  </a:srgbClr>
                </a:solidFill>
                <a:latin typeface="Arial"/>
                <a:ea typeface="+mj-ea"/>
                <a:cs typeface="Arial"/>
              </a:rPr>
              <a:t>Realizan jornada de inclusión social en Los Alcarrizos </a:t>
            </a:r>
            <a:endParaRPr lang="es-ES" sz="2000" b="1" kern="0" dirty="0" smtClean="0">
              <a:ln>
                <a:solidFill>
                  <a:schemeClr val="bg2">
                    <a:lumMod val="75000"/>
                  </a:schemeClr>
                </a:solidFill>
              </a:ln>
              <a:solidFill>
                <a:srgbClr val="9BBB59">
                  <a:lumMod val="75000"/>
                </a:srgbClr>
              </a:solidFill>
              <a:latin typeface="Arial"/>
              <a:ea typeface="+mj-ea"/>
              <a:cs typeface="Arial"/>
            </a:endParaRPr>
          </a:p>
        </p:txBody>
      </p:sp>
      <p:pic>
        <p:nvPicPr>
          <p:cNvPr id="1026" name="Picture 2" descr="Puede ser una imagen de 3 personas, personas de pie y texto que dice &quot;Digna Digna Quisqueya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19"/>
          <a:stretch/>
        </p:blipFill>
        <p:spPr bwMode="auto">
          <a:xfrm>
            <a:off x="4559244" y="1489500"/>
            <a:ext cx="4130646" cy="288519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3"/>
          <p:cNvSpPr txBox="1">
            <a:spLocks/>
          </p:cNvSpPr>
          <p:nvPr/>
        </p:nvSpPr>
        <p:spPr>
          <a:xfrm>
            <a:off x="428596" y="642918"/>
            <a:ext cx="8261294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  <a:scene3d>
              <a:camera prst="orthographicFront"/>
              <a:lightRig rig="threePt" dir="t"/>
            </a:scene3d>
            <a:sp3d extrusionH="57150">
              <a:bevelT w="69850" h="38100" prst="cross"/>
            </a:sp3d>
          </a:bodyPr>
          <a:lstStyle/>
          <a:p>
            <a:pPr marL="12700" lvl="0" algn="ctr">
              <a:spcBef>
                <a:spcPts val="100"/>
              </a:spcBef>
              <a:defRPr/>
            </a:pPr>
            <a:r>
              <a:rPr lang="es-ES" sz="2000" b="1" kern="0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9BBB59">
                    <a:lumMod val="75000"/>
                  </a:srgbClr>
                </a:solidFill>
                <a:latin typeface="Arial"/>
                <a:ea typeface="+mj-ea"/>
                <a:cs typeface="Arial"/>
              </a:rPr>
              <a:t>Alcalde da la bienvenida al nuevo director regional oeste de la Policía Nacional </a:t>
            </a:r>
            <a:endParaRPr lang="es-ES" sz="2000" b="1" kern="0" dirty="0" smtClean="0">
              <a:ln>
                <a:solidFill>
                  <a:schemeClr val="bg2">
                    <a:lumMod val="75000"/>
                  </a:schemeClr>
                </a:solidFill>
              </a:ln>
              <a:solidFill>
                <a:srgbClr val="9BBB59">
                  <a:lumMod val="75000"/>
                </a:srgbClr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286000" y="213633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ES" dirty="0"/>
          </a:p>
        </p:txBody>
      </p:sp>
      <p:sp>
        <p:nvSpPr>
          <p:cNvPr id="10" name="9 Rectángulo"/>
          <p:cNvSpPr/>
          <p:nvPr/>
        </p:nvSpPr>
        <p:spPr>
          <a:xfrm>
            <a:off x="539552" y="1916832"/>
            <a:ext cx="411049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solidFill>
                  <a:srgbClr val="FFFFFF"/>
                </a:solidFill>
                <a:latin typeface="Arial"/>
                <a:cs typeface="Arial"/>
              </a:rPr>
              <a:t>El alcalde Cristian Encarnación dio la bienvenida al coronel Frías, nuevo director de la regional Oeste de la Policía Nacional, quien tendrá a cargo continuar garantizando la seguridad ciudadana del municipio</a:t>
            </a:r>
            <a:r>
              <a:rPr lang="es-ES" b="1" dirty="0" smtClean="0">
                <a:solidFill>
                  <a:srgbClr val="FFFFFF"/>
                </a:solidFill>
                <a:latin typeface="Arial"/>
                <a:cs typeface="Arial"/>
              </a:rPr>
              <a:t>.</a:t>
            </a:r>
          </a:p>
          <a:p>
            <a:pPr algn="just"/>
            <a:endParaRPr lang="es-ES" b="1" dirty="0">
              <a:solidFill>
                <a:srgbClr val="FFFFFF"/>
              </a:solidFill>
              <a:latin typeface="Arial"/>
              <a:cs typeface="Arial"/>
            </a:endParaRPr>
          </a:p>
          <a:p>
            <a:pPr algn="just"/>
            <a:r>
              <a:rPr lang="es-ES" b="1" dirty="0" smtClean="0">
                <a:solidFill>
                  <a:srgbClr val="FFFFFF"/>
                </a:solidFill>
                <a:latin typeface="Arial"/>
                <a:cs typeface="Arial"/>
              </a:rPr>
              <a:t>Nuestras </a:t>
            </a:r>
            <a:r>
              <a:rPr lang="es-ES" b="1" dirty="0">
                <a:solidFill>
                  <a:srgbClr val="FFFFFF"/>
                </a:solidFill>
                <a:latin typeface="Arial"/>
                <a:cs typeface="Arial"/>
              </a:rPr>
              <a:t>autoridades presentes en el encuentro, acordaron seguir trabajando de las manos para que el índice delincuencial y de violencia continúe en franca reducción.</a:t>
            </a:r>
            <a:endParaRPr lang="es-ES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050" name="Picture 2" descr="Puede ser una imagen de 2 personas, personas de pie, interior y texto que dice &quot;POLICIAL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0629" y="1772816"/>
            <a:ext cx="3755097" cy="250339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75623" y="620688"/>
            <a:ext cx="8400833" cy="720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lvl="0" algn="ctr">
              <a:spcBef>
                <a:spcPts val="100"/>
              </a:spcBef>
              <a:defRPr/>
            </a:pPr>
            <a:endParaRPr lang="es-ES" sz="2000" b="1" kern="0" dirty="0">
              <a:ln>
                <a:solidFill>
                  <a:schemeClr val="bg2">
                    <a:lumMod val="75000"/>
                  </a:schemeClr>
                </a:solidFill>
              </a:ln>
              <a:solidFill>
                <a:schemeClr val="accent3">
                  <a:lumMod val="5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/>
              <a:cs typeface="Arial"/>
            </a:endParaRPr>
          </a:p>
          <a:p>
            <a:pPr marL="12700" lvl="0" algn="ctr">
              <a:spcBef>
                <a:spcPts val="100"/>
              </a:spcBef>
              <a:defRPr/>
            </a:pPr>
            <a:r>
              <a:rPr lang="es-ES" sz="2000" b="1" kern="0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9BBB59">
                    <a:lumMod val="75000"/>
                  </a:srgbClr>
                </a:solidFill>
                <a:latin typeface="Arial"/>
                <a:cs typeface="Arial"/>
              </a:rPr>
              <a:t> </a:t>
            </a:r>
            <a:endParaRPr lang="es-ES" sz="2000" b="1" kern="0" dirty="0">
              <a:ln>
                <a:solidFill>
                  <a:schemeClr val="bg2">
                    <a:lumMod val="75000"/>
                  </a:schemeClr>
                </a:solidFill>
              </a:ln>
              <a:solidFill>
                <a:srgbClr val="9BBB59">
                  <a:lumMod val="75000"/>
                </a:srgbClr>
              </a:solidFill>
              <a:latin typeface="Arial"/>
              <a:cs typeface="Arial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14849" y="1988840"/>
            <a:ext cx="392909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solidFill>
                  <a:srgbClr val="FFFFFF"/>
                </a:solidFill>
                <a:latin typeface="Arial"/>
                <a:cs typeface="Arial"/>
              </a:rPr>
              <a:t>Comprometidos con el bienestar de nuestros colaboradores, desde el departamento de Desarrollo Humano, que dirige Martha Dabeida, entregamos ácido fólico a las féminas en estado de preñez</a:t>
            </a:r>
            <a:r>
              <a:rPr lang="es-ES" b="1" dirty="0" smtClean="0">
                <a:solidFill>
                  <a:srgbClr val="FFFFFF"/>
                </a:solidFill>
                <a:latin typeface="Arial"/>
                <a:cs typeface="Arial"/>
              </a:rPr>
              <a:t>.</a:t>
            </a:r>
          </a:p>
          <a:p>
            <a:pPr algn="just"/>
            <a:endParaRPr lang="es-ES" b="1" dirty="0">
              <a:solidFill>
                <a:srgbClr val="FFFFFF"/>
              </a:solidFill>
              <a:latin typeface="Arial"/>
              <a:cs typeface="Arial"/>
            </a:endParaRPr>
          </a:p>
          <a:p>
            <a:pPr algn="just"/>
            <a:r>
              <a:rPr lang="es-ES" b="1" dirty="0" smtClean="0">
                <a:solidFill>
                  <a:srgbClr val="FFFFFF"/>
                </a:solidFill>
                <a:latin typeface="Arial"/>
                <a:cs typeface="Arial"/>
              </a:rPr>
              <a:t>Ya </a:t>
            </a:r>
            <a:r>
              <a:rPr lang="es-ES" b="1" dirty="0">
                <a:solidFill>
                  <a:srgbClr val="FFFFFF"/>
                </a:solidFill>
                <a:latin typeface="Arial"/>
                <a:cs typeface="Arial"/>
              </a:rPr>
              <a:t>que el este es un componente primordial para el desarrollo y funcionamiento de todo el organismo del bebé.</a:t>
            </a:r>
            <a:endParaRPr lang="es-DO" b="1" dirty="0" smtClean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1" name="object 3"/>
          <p:cNvSpPr txBox="1">
            <a:spLocks/>
          </p:cNvSpPr>
          <p:nvPr/>
        </p:nvSpPr>
        <p:spPr>
          <a:xfrm>
            <a:off x="345392" y="666854"/>
            <a:ext cx="8261294" cy="6412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  <a:scene3d>
              <a:camera prst="orthographicFront"/>
              <a:lightRig rig="threePt" dir="t"/>
            </a:scene3d>
            <a:sp3d extrusionH="57150">
              <a:bevelT w="69850" h="38100" prst="cross"/>
            </a:sp3d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lang="es-ES" sz="2000" b="1" kern="0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/>
                <a:ea typeface="+mj-ea"/>
                <a:cs typeface="Arial"/>
              </a:rPr>
              <a:t>Departamento de Desarrollo Humano entrega ácido fólico a embarazadas</a:t>
            </a:r>
            <a:endParaRPr lang="es-ES" sz="2000" b="1" kern="0" dirty="0" smtClean="0">
              <a:ln>
                <a:solidFill>
                  <a:schemeClr val="bg2">
                    <a:lumMod val="75000"/>
                  </a:schemeClr>
                </a:solidFill>
              </a:ln>
              <a:solidFill>
                <a:schemeClr val="accent3">
                  <a:lumMod val="5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/>
              <a:ea typeface="+mj-ea"/>
              <a:cs typeface="Arial"/>
            </a:endParaRPr>
          </a:p>
        </p:txBody>
      </p:sp>
      <p:pic>
        <p:nvPicPr>
          <p:cNvPr id="3074" name="Picture 2" descr="Puede ser una imagen de 1 persona y texto que dice &quot;FOLIC CID MAJOR Fd FOLIC ACID mcg meg MAJOR FOLIC ACID 400 mcg 2 taO 400 mcg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1653" y="1628800"/>
            <a:ext cx="3945033" cy="26642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1008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32889" y="620688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lvl="0" algn="ctr">
              <a:spcBef>
                <a:spcPts val="100"/>
              </a:spcBef>
              <a:defRPr/>
            </a:pPr>
            <a:r>
              <a:rPr lang="es-ES" b="1" kern="0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9BBB59">
                    <a:lumMod val="75000"/>
                  </a:srgbClr>
                </a:solidFill>
                <a:latin typeface="Arial"/>
                <a:cs typeface="Arial"/>
              </a:rPr>
              <a:t>Alcaldía remoza principales parques a propósito de las fiestas navideñas</a:t>
            </a:r>
          </a:p>
        </p:txBody>
      </p:sp>
      <p:sp>
        <p:nvSpPr>
          <p:cNvPr id="6" name="5 Rectángulo"/>
          <p:cNvSpPr/>
          <p:nvPr/>
        </p:nvSpPr>
        <p:spPr>
          <a:xfrm>
            <a:off x="475118" y="1268760"/>
            <a:ext cx="4500594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700" b="1" dirty="0">
                <a:solidFill>
                  <a:srgbClr val="FFFFFF"/>
                </a:solidFill>
                <a:latin typeface="Arial"/>
                <a:cs typeface="Arial"/>
              </a:rPr>
              <a:t>La Alcaldía de Los Alcarrizos dispuso de una brigada de algunos 50 hombres para embellecer y remozar los principales parques y espacios públicos de la localidad, con la finalidad de devolverles el colorido a estas áreas en el marco de las festividades navideñas, que abren paso, a un esperanzador nuevo año.</a:t>
            </a:r>
          </a:p>
          <a:p>
            <a:pPr algn="just"/>
            <a:endParaRPr lang="es-ES" sz="1700" b="1" dirty="0">
              <a:solidFill>
                <a:srgbClr val="FFFFFF"/>
              </a:solidFill>
              <a:latin typeface="Arial"/>
              <a:cs typeface="Arial"/>
            </a:endParaRPr>
          </a:p>
          <a:p>
            <a:pPr algn="just"/>
            <a:r>
              <a:rPr lang="es-ES" sz="1700" b="1" dirty="0">
                <a:solidFill>
                  <a:srgbClr val="FFFFFF"/>
                </a:solidFill>
                <a:latin typeface="Arial"/>
                <a:cs typeface="Arial"/>
              </a:rPr>
              <a:t>Los trabajos se desarrollan a través del departamento de Alcaldías y Delegaciones, que dirige Griselda Mota, quien manifestó que este año el Gobierno local ha querido propiciarle a los </a:t>
            </a:r>
            <a:r>
              <a:rPr lang="es-ES" sz="1700" b="1" dirty="0" err="1">
                <a:solidFill>
                  <a:srgbClr val="FFFFFF"/>
                </a:solidFill>
                <a:latin typeface="Arial"/>
                <a:cs typeface="Arial"/>
              </a:rPr>
              <a:t>alcarricenses</a:t>
            </a:r>
            <a:r>
              <a:rPr lang="es-ES" sz="1700" b="1" dirty="0">
                <a:solidFill>
                  <a:srgbClr val="FFFFFF"/>
                </a:solidFill>
                <a:latin typeface="Arial"/>
                <a:cs typeface="Arial"/>
              </a:rPr>
              <a:t> una Navidad diferente, entregando a la población los espacios de esparcimientos totalmente remozados para el sano disfrute entre amigos, familiares y allegados.</a:t>
            </a:r>
            <a:endParaRPr lang="es-DO" sz="1700" b="1" dirty="0" smtClean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4098" name="Picture 2" descr="Alcaldía remoza principales parques a propósito de las fiestas navideña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6748" y="1500174"/>
            <a:ext cx="3663704" cy="244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0593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3843</TotalTime>
  <Words>594</Words>
  <Application>Microsoft Office PowerPoint</Application>
  <PresentationFormat>Presentación en pantalla (4:3)</PresentationFormat>
  <Paragraphs>30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Office Theme</vt:lpstr>
      <vt:lpstr>Boletín Diciembre 2021</vt:lpstr>
      <vt:lpstr>Alcaldía Los Alcarrizos impacta comunidad de La Piña con operativo médico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Jilbert Cabral</dc:creator>
  <cp:lastModifiedBy>yuberkis guante</cp:lastModifiedBy>
  <cp:revision>170</cp:revision>
  <dcterms:created xsi:type="dcterms:W3CDTF">2020-06-22T15:36:08Z</dcterms:created>
  <dcterms:modified xsi:type="dcterms:W3CDTF">2022-01-17T17:36:36Z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2020-05-08T00:00:00Z</vt:filetime>
  </property>
  <property fmtid="{D5CDD505-2E9C-101B-9397-08002B2CF9AE}" pid="3" name="Creator">
    <vt:lpwstr>Impress</vt:lpwstr>
  </property>
  <property fmtid="{D5CDD505-2E9C-101B-9397-08002B2CF9AE}" pid="4" name="LastSaved">
    <vt:filetime>2020-06-22T00:00:00Z</vt:filetime>
  </property>
</Properties>
</file>